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27.png" ContentType="image/png"/>
  <Override PartName="/ppt/media/image26.png" ContentType="image/png"/>
  <Override PartName="/ppt/media/image25.png" ContentType="image/png"/>
  <Override PartName="/ppt/media/image22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13.png" ContentType="image/png"/>
  <Override PartName="/ppt/media/image2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15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s-MX" sz="4400">
                <a:solidFill>
                  <a:srgbClr val="000000"/>
                </a:solidFill>
                <a:latin typeface="Calibri"/>
              </a:rPr>
              <a:t>Pulse para editar el formato del texto de títuloHaga clic para modificar el estilo de título del patrón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s-MX" sz="1200">
                <a:solidFill>
                  <a:srgbClr val="8b8b8b"/>
                </a:solidFill>
                <a:latin typeface="Calibri"/>
              </a:rPr>
              <a:t>15/05/15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542BE7B-AE8B-4B69-A117-D2BA64A0E148}" type="slidenum">
              <a:rPr lang="es-MX" sz="1200">
                <a:solidFill>
                  <a:srgbClr val="8b8b8b"/>
                </a:solidFill>
                <a:latin typeface="Calibri"/>
              </a:rPr>
              <a:t>&lt;número&gt;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s-MX" sz="3200">
                <a:latin typeface="Calibri"/>
              </a:rPr>
              <a:t>Pulse para editar el formato de esquema del texto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s-MX" sz="2400">
                <a:latin typeface="Calibri"/>
              </a:rPr>
              <a:t>Segundo nivel del esquema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s-MX" sz="2000">
                <a:latin typeface="Calibri"/>
              </a:rPr>
              <a:t>Tercer nivel del esquema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s-MX" sz="2000">
                <a:latin typeface="Calibri"/>
              </a:rPr>
              <a:t>Cuarto nivel del esquema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s-MX" sz="2000">
                <a:latin typeface="Calibri"/>
              </a:rPr>
              <a:t>Quinto nivel del esquema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s-MX" sz="2000">
                <a:latin typeface="Calibri"/>
              </a:rPr>
              <a:t>Sexto nivel del esquema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s-MX" sz="2000">
                <a:latin typeface="Calibri"/>
              </a:rPr>
              <a:t>Séptimo nivel del esquema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s-MX" sz="4400">
                <a:solidFill>
                  <a:srgbClr val="000000"/>
                </a:solidFill>
                <a:latin typeface="Calibri"/>
              </a:rPr>
              <a:t>Pulse para editar el formato del texto de títuloHaga clic para modificar el estilo de título del patrón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s-MX" sz="3200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s-MX" sz="3200">
                <a:solidFill>
                  <a:srgbClr val="000000"/>
                </a:solidFill>
                <a:latin typeface="Calibri"/>
              </a:rPr>
              <a:t>Segundo nivel del esquema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s-MX" sz="3200">
                <a:solidFill>
                  <a:srgbClr val="000000"/>
                </a:solidFill>
                <a:latin typeface="Calibri"/>
              </a:rPr>
              <a:t>Tercer nivel del esquema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s-MX" sz="3200">
                <a:solidFill>
                  <a:srgbClr val="000000"/>
                </a:solidFill>
                <a:latin typeface="Calibri"/>
              </a:rPr>
              <a:t>Cuarto nivel del esquema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s-MX" sz="3200">
                <a:solidFill>
                  <a:srgbClr val="000000"/>
                </a:solidFill>
                <a:latin typeface="Calibri"/>
              </a:rPr>
              <a:t>Quinto nivel del esquema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s-MX" sz="3200">
                <a:solidFill>
                  <a:srgbClr val="000000"/>
                </a:solidFill>
                <a:latin typeface="Calibri"/>
              </a:rPr>
              <a:t>Sexto nivel del esquema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s-MX" sz="3200">
                <a:solidFill>
                  <a:srgbClr val="000000"/>
                </a:solidFill>
                <a:latin typeface="Calibri"/>
              </a:rPr>
              <a:t>Séptimo nivel del esquemaHaga clic para modificar el estilo de texto del patrón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s-MX" sz="2800">
                <a:solidFill>
                  <a:srgbClr val="000000"/>
                </a:solidFill>
                <a:latin typeface="Calibri"/>
              </a:rPr>
              <a:t>Segundo nivel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s-MX" sz="2400">
                <a:solidFill>
                  <a:srgbClr val="000000"/>
                </a:solidFill>
                <a:latin typeface="Calibri"/>
              </a:rPr>
              <a:t>Tercer nivel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–"/>
            </a:pPr>
            <a:r>
              <a:rPr lang="es-MX" sz="2000">
                <a:solidFill>
                  <a:srgbClr val="000000"/>
                </a:solidFill>
                <a:latin typeface="Calibri"/>
              </a:rPr>
              <a:t>Cuarto nivel</a:t>
            </a:r>
            <a:endParaRPr/>
          </a:p>
          <a:p>
            <a:pPr lvl="4">
              <a:lnSpc>
                <a:spcPct val="100000"/>
              </a:lnSpc>
              <a:buFont typeface="Arial"/>
              <a:buChar char="»"/>
            </a:pPr>
            <a:r>
              <a:rPr lang="es-MX" sz="2000">
                <a:solidFill>
                  <a:srgbClr val="000000"/>
                </a:solidFill>
                <a:latin typeface="Calibri"/>
              </a:rPr>
              <a:t>Quinto nivel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s-MX" sz="1200">
                <a:solidFill>
                  <a:srgbClr val="8b8b8b"/>
                </a:solidFill>
                <a:latin typeface="Calibri"/>
              </a:rPr>
              <a:t>15/05/15</a:t>
            </a:r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56B68B9A-D05B-4262-A019-BCAA70C50CE9}" type="slidenum">
              <a:rPr lang="es-MX" sz="1200">
                <a:solidFill>
                  <a:srgbClr val="8b8b8b"/>
                </a:solidFill>
                <a:latin typeface="Calibri"/>
              </a:rPr>
              <a:t>&lt;número&gt;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651960" y="7200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s-MX" sz="3200">
                <a:latin typeface="Abyssinica SIL"/>
              </a:rPr>
              <a:t>Grupos Algebraicos en el Cubo Rubik</a:t>
            </a:r>
            <a:endParaRPr/>
          </a:p>
        </p:txBody>
      </p:sp>
      <p:sp>
        <p:nvSpPr>
          <p:cNvPr id="79" name="TextShape 2"/>
          <p:cNvSpPr txBox="1"/>
          <p:nvPr/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s-MX" sz="1600">
                <a:latin typeface="Calibri"/>
              </a:rPr>
              <a:t>Alonso González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s-MX" sz="1600">
                <a:latin typeface="Calibri"/>
              </a:rPr>
              <a:t>Mario Enrique Carranza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s-MX" sz="1600">
                <a:latin typeface="Calibri"/>
              </a:rPr>
              <a:t>Miguel Reyes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s-MX" sz="1600">
                <a:latin typeface="Calibri"/>
              </a:rPr>
              <a:t>Rodrigo López Portillo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57200" y="68580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s-MX" sz="4400">
                <a:solidFill>
                  <a:srgbClr val="000000"/>
                </a:solidFill>
                <a:latin typeface="Calibri"/>
              </a:rPr>
              <a:t>Cubos de dimensiones superiores y la notación de permutaciones y vectores de orientación </a:t>
            </a:r>
            <a:endParaRPr/>
          </a:p>
        </p:txBody>
      </p:sp>
      <p:pic>
        <p:nvPicPr>
          <p:cNvPr id="99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33520" y="2666880"/>
            <a:ext cx="4408560" cy="3306240"/>
          </a:xfrm>
          <a:prstGeom prst="rect">
            <a:avLst/>
          </a:prstGeom>
          <a:ln>
            <a:noFill/>
          </a:ln>
        </p:spPr>
      </p:pic>
      <p:pic>
        <p:nvPicPr>
          <p:cNvPr id="100" name="Picture 3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493240" y="3048120"/>
            <a:ext cx="2990520" cy="3047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515160" y="7632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s-MX" sz="4400">
                <a:solidFill>
                  <a:srgbClr val="000000"/>
                </a:solidFill>
                <a:latin typeface="Calibri"/>
              </a:rPr>
              <a:t>Elementos de Cubo de 5x5</a:t>
            </a:r>
            <a:endParaRPr/>
          </a:p>
        </p:txBody>
      </p:sp>
      <p:pic>
        <p:nvPicPr>
          <p:cNvPr id="102" name="Picture 2" descr=""/>
          <p:cNvPicPr/>
          <p:nvPr/>
        </p:nvPicPr>
        <p:blipFill>
          <a:blip r:embed="rId1"/>
          <a:srcRect l="523792" t="922656" r="646705" b="290104"/>
          <a:stretch>
            <a:fillRect/>
          </a:stretch>
        </p:blipFill>
        <p:spPr>
          <a:xfrm>
            <a:off x="459360" y="1905120"/>
            <a:ext cx="8341200" cy="4571640"/>
          </a:xfrm>
          <a:prstGeom prst="rect">
            <a:avLst/>
          </a:prstGeom>
          <a:ln>
            <a:noFill/>
          </a:ln>
        </p:spPr>
      </p:pic>
      <p:pic>
        <p:nvPicPr>
          <p:cNvPr id="103" name="Picture 3" descr=""/>
          <p:cNvPicPr/>
          <p:nvPr/>
        </p:nvPicPr>
        <p:blipFill>
          <a:blip r:embed="rId2"/>
          <a:srcRect l="424597" t="1696354" r="-1493533" b="944140"/>
          <a:stretch>
            <a:fillRect/>
          </a:stretch>
        </p:blipFill>
        <p:spPr>
          <a:xfrm>
            <a:off x="1447920" y="914400"/>
            <a:ext cx="6364080" cy="99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s-MX">
                <a:latin typeface="Calibri"/>
              </a:rPr>
              <a:t>Primer Teorema Fundamental del Cubo</a:t>
            </a:r>
            <a:endParaRPr/>
          </a:p>
        </p:txBody>
      </p:sp>
      <p:pic>
        <p:nvPicPr>
          <p:cNvPr id="105" name="" descr=""/>
          <p:cNvPicPr/>
          <p:nvPr/>
        </p:nvPicPr>
        <p:blipFill>
          <a:blip r:embed="rId1"/>
          <a:srcRect l="0" t="393437" r="172117" b="262500"/>
          <a:stretch>
            <a:fillRect/>
          </a:stretch>
        </p:blipFill>
        <p:spPr>
          <a:xfrm>
            <a:off x="72000" y="1411560"/>
            <a:ext cx="9000000" cy="3556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s-MX">
                <a:latin typeface="Calibri"/>
              </a:rPr>
              <a:t>Corolario: El tamaño del grupo del Cubo</a:t>
            </a:r>
            <a:endParaRPr/>
          </a:p>
        </p:txBody>
      </p:sp>
      <p:pic>
        <p:nvPicPr>
          <p:cNvPr id="107" name="" descr=""/>
          <p:cNvPicPr/>
          <p:nvPr/>
        </p:nvPicPr>
        <p:blipFill>
          <a:blip r:embed="rId1"/>
          <a:srcRect l="0" t="401069" r="796272" b="0"/>
          <a:stretch>
            <a:fillRect/>
          </a:stretch>
        </p:blipFill>
        <p:spPr>
          <a:xfrm>
            <a:off x="216000" y="1296000"/>
            <a:ext cx="8712000" cy="3113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s-MX">
                <a:latin typeface="Calibri"/>
              </a:rPr>
              <a:t>Segundo Teorema Fundamental del Cubo</a:t>
            </a:r>
            <a:endParaRPr/>
          </a:p>
        </p:txBody>
      </p:sp>
      <p:pic>
        <p:nvPicPr>
          <p:cNvPr id="109" name="" descr=""/>
          <p:cNvPicPr/>
          <p:nvPr/>
        </p:nvPicPr>
        <p:blipFill>
          <a:blip r:embed="rId1"/>
          <a:srcRect l="0" t="536796" r="129710" b="0"/>
          <a:stretch>
            <a:fillRect/>
          </a:stretch>
        </p:blipFill>
        <p:spPr>
          <a:xfrm>
            <a:off x="0" y="1839960"/>
            <a:ext cx="9072000" cy="2840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s-MX">
                <a:latin typeface="Calibri"/>
              </a:rPr>
              <a:t>Corolario: Movimientos Imposibles</a:t>
            </a:r>
            <a:endParaRPr/>
          </a:p>
        </p:txBody>
      </p:sp>
      <p:pic>
        <p:nvPicPr>
          <p:cNvPr id="111" name="" descr=""/>
          <p:cNvPicPr/>
          <p:nvPr/>
        </p:nvPicPr>
        <p:blipFill>
          <a:blip r:embed="rId1"/>
          <a:srcRect l="43733" t="261168" r="350657" b="130240"/>
          <a:stretch>
            <a:fillRect/>
          </a:stretch>
        </p:blipFill>
        <p:spPr>
          <a:xfrm>
            <a:off x="52200" y="1224360"/>
            <a:ext cx="9039600" cy="3188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s-MX">
                <a:latin typeface="Calibri"/>
              </a:rPr>
              <a:t>Definición: Acción de Grupo</a:t>
            </a:r>
            <a:endParaRPr/>
          </a:p>
        </p:txBody>
      </p:sp>
      <p:pic>
        <p:nvPicPr>
          <p:cNvPr id="113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6920" y="1800000"/>
            <a:ext cx="8965080" cy="201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s-MX">
                <a:latin typeface="Calibri"/>
              </a:rPr>
              <a:t>Definición: el Grupo del cubo Rubik</a:t>
            </a:r>
            <a:endParaRPr/>
          </a:p>
        </p:txBody>
      </p:sp>
      <p:pic>
        <p:nvPicPr>
          <p:cNvPr id="11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641240"/>
            <a:ext cx="9143640" cy="3398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r>
              <a:rPr lang="es-MX">
                <a:latin typeface="Calibri"/>
              </a:rPr>
              <a:t>Continuación</a:t>
            </a:r>
            <a:endParaRPr/>
          </a:p>
        </p:txBody>
      </p:sp>
      <p:pic>
        <p:nvPicPr>
          <p:cNvPr id="117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152000"/>
            <a:ext cx="9143640" cy="4507560"/>
          </a:xfrm>
          <a:prstGeom prst="rect">
            <a:avLst/>
          </a:prstGeom>
          <a:ln>
            <a:noFill/>
          </a:ln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s-MX">
                <a:latin typeface="Calibri"/>
              </a:rPr>
              <a:t>El Algoritmo de Thistlethwaite</a:t>
            </a:r>
            <a:endParaRPr/>
          </a:p>
        </p:txBody>
      </p:sp>
      <p:pic>
        <p:nvPicPr>
          <p:cNvPr id="11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46800" y="1495440"/>
            <a:ext cx="9097200" cy="2608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72000" y="936000"/>
            <a:ext cx="8924400" cy="4619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s-MX">
                <a:latin typeface="Calibri"/>
              </a:rPr>
              <a:t>Continuación</a:t>
            </a:r>
            <a:endParaRPr/>
          </a:p>
        </p:txBody>
      </p:sp>
      <p:pic>
        <p:nvPicPr>
          <p:cNvPr id="12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6200" y="1268640"/>
            <a:ext cx="9127800" cy="4347360"/>
          </a:xfrm>
          <a:prstGeom prst="rect">
            <a:avLst/>
          </a:prstGeom>
          <a:ln>
            <a:noFill/>
          </a:ln>
        </p:spPr>
      </p:pic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s-MX">
                <a:latin typeface="Calibri"/>
              </a:rPr>
              <a:t>Continuación</a:t>
            </a:r>
            <a:endParaRPr/>
          </a:p>
        </p:txBody>
      </p:sp>
      <p:pic>
        <p:nvPicPr>
          <p:cNvPr id="123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320480"/>
            <a:ext cx="9051840" cy="292752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s-MX" sz="4400">
                <a:solidFill>
                  <a:srgbClr val="000000"/>
                </a:solidFill>
                <a:latin typeface="Calibri"/>
              </a:rPr>
              <a:t>Nombres de aristas y vértices</a:t>
            </a:r>
            <a:endParaRPr/>
          </a:p>
        </p:txBody>
      </p:sp>
      <p:pic>
        <p:nvPicPr>
          <p:cNvPr id="82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-131040" y="1600200"/>
            <a:ext cx="9184320" cy="4419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s-MX" sz="4400">
                <a:solidFill>
                  <a:srgbClr val="000000"/>
                </a:solidFill>
                <a:latin typeface="Calibri"/>
              </a:rPr>
              <a:t>Orientaciones</a:t>
            </a:r>
            <a:endParaRPr/>
          </a:p>
        </p:txBody>
      </p:sp>
      <p:pic>
        <p:nvPicPr>
          <p:cNvPr id="84" name="Picture 4" descr=""/>
          <p:cNvPicPr/>
          <p:nvPr/>
        </p:nvPicPr>
        <p:blipFill>
          <a:blip r:embed="rId1"/>
          <a:srcRect l="922035" t="581510" r="666398" b="841145"/>
          <a:stretch>
            <a:fillRect/>
          </a:stretch>
        </p:blipFill>
        <p:spPr>
          <a:xfrm>
            <a:off x="304920" y="1219320"/>
            <a:ext cx="8260200" cy="5250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s-MX" sz="4400">
                <a:solidFill>
                  <a:srgbClr val="000000"/>
                </a:solidFill>
                <a:latin typeface="Calibri"/>
              </a:rPr>
              <a:t>Orientaciones vértices</a:t>
            </a:r>
            <a:endParaRPr/>
          </a:p>
        </p:txBody>
      </p:sp>
      <p:pic>
        <p:nvPicPr>
          <p:cNvPr id="86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447920" y="1676520"/>
            <a:ext cx="5638320" cy="4299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88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endParaRPr/>
          </a:p>
        </p:txBody>
      </p:sp>
      <p:pic>
        <p:nvPicPr>
          <p:cNvPr id="89" name="Picture 2" descr=""/>
          <p:cNvPicPr/>
          <p:nvPr/>
        </p:nvPicPr>
        <p:blipFill>
          <a:blip r:embed="rId1"/>
          <a:srcRect l="353733" t="941015" r="-1437677" b="345703"/>
          <a:stretch>
            <a:fillRect/>
          </a:stretch>
        </p:blipFill>
        <p:spPr>
          <a:xfrm>
            <a:off x="1295280" y="273960"/>
            <a:ext cx="5714640" cy="6332040"/>
          </a:xfrm>
          <a:prstGeom prst="rect">
            <a:avLst/>
          </a:prstGeom>
          <a:ln w="88920">
            <a:solidFill>
              <a:srgbClr val="000000"/>
            </a:solidFill>
            <a:miter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457200" y="13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s-MX" sz="4400">
                <a:solidFill>
                  <a:srgbClr val="000000"/>
                </a:solidFill>
                <a:latin typeface="Calibri"/>
              </a:rPr>
              <a:t>Rotaciones</a:t>
            </a:r>
            <a:endParaRPr/>
          </a:p>
        </p:txBody>
      </p:sp>
      <p:pic>
        <p:nvPicPr>
          <p:cNvPr id="91" name="Picture 4" descr=""/>
          <p:cNvPicPr/>
          <p:nvPr/>
        </p:nvPicPr>
        <p:blipFill>
          <a:blip r:embed="rId1"/>
          <a:srcRect l="317203" t="738932" r="1305636" b="587500"/>
          <a:stretch>
            <a:fillRect/>
          </a:stretch>
        </p:blipFill>
        <p:spPr>
          <a:xfrm>
            <a:off x="685800" y="1219320"/>
            <a:ext cx="7772040" cy="5418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s-MX" sz="4400">
                <a:solidFill>
                  <a:srgbClr val="000000"/>
                </a:solidFill>
                <a:latin typeface="Calibri"/>
              </a:rPr>
              <a:t>BLINDFOLD CUBING</a:t>
            </a:r>
            <a:endParaRPr/>
          </a:p>
        </p:txBody>
      </p:sp>
      <p:sp>
        <p:nvSpPr>
          <p:cNvPr id="93" name="TextShape 2"/>
          <p:cNvSpPr txBox="1"/>
          <p:nvPr/>
        </p:nvSpPr>
        <p:spPr>
          <a:xfrm>
            <a:off x="152280" y="1523880"/>
            <a:ext cx="4952520" cy="49525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Font typeface="Arial"/>
              <a:buChar char="•"/>
            </a:pPr>
            <a:r>
              <a:rPr lang="es-MX" sz="3200">
                <a:solidFill>
                  <a:srgbClr val="000000"/>
                </a:solidFill>
                <a:latin typeface="Calibri"/>
              </a:rPr>
              <a:t>El proceso de resolución del cubo estará dividido en una fase de memorización y otra de resolución.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s-MX" sz="3200">
                <a:solidFill>
                  <a:srgbClr val="000000"/>
                </a:solidFill>
                <a:latin typeface="Calibri"/>
              </a:rPr>
              <a:t>En cada paso colocaremos pocas piezas en su sitio pero con la precaución de no alterar el estado del resto de piezas.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s-MX" sz="3200">
                <a:solidFill>
                  <a:srgbClr val="000000"/>
                </a:solidFill>
                <a:latin typeface="Calibri"/>
              </a:rPr>
              <a:t>Girando algunas piezas para que queden con una orientación que interese.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s-MX" sz="3200">
                <a:solidFill>
                  <a:srgbClr val="000000"/>
                </a:solidFill>
                <a:latin typeface="Calibri"/>
              </a:rPr>
              <a:t>Memorizando la posición de las piezas a través de los ciclos.</a:t>
            </a:r>
            <a:endParaRPr/>
          </a:p>
        </p:txBody>
      </p:sp>
      <p:pic>
        <p:nvPicPr>
          <p:cNvPr id="94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181480" y="1752480"/>
            <a:ext cx="2990520" cy="3961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s-MX" sz="4400">
                <a:solidFill>
                  <a:srgbClr val="000000"/>
                </a:solidFill>
                <a:latin typeface="Calibri"/>
              </a:rPr>
              <a:t>Rotando Orientaciones de Esquinas</a:t>
            </a:r>
            <a:endParaRPr/>
          </a:p>
        </p:txBody>
      </p:sp>
      <p:pic>
        <p:nvPicPr>
          <p:cNvPr id="96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562720" y="1564200"/>
            <a:ext cx="3394080" cy="4525560"/>
          </a:xfrm>
          <a:prstGeom prst="rect">
            <a:avLst/>
          </a:prstGeom>
          <a:ln>
            <a:noFill/>
          </a:ln>
        </p:spPr>
      </p:pic>
      <p:pic>
        <p:nvPicPr>
          <p:cNvPr id="97" name="Picture 3" descr=""/>
          <p:cNvPicPr/>
          <p:nvPr/>
        </p:nvPicPr>
        <p:blipFill>
          <a:blip r:embed="rId2"/>
          <a:srcRect l="345461" t="808854" r="1428550" b="457161"/>
          <a:stretch>
            <a:fillRect/>
          </a:stretch>
        </p:blipFill>
        <p:spPr>
          <a:xfrm>
            <a:off x="228600" y="1600200"/>
            <a:ext cx="5258880" cy="4343040"/>
          </a:xfrm>
          <a:prstGeom prst="rect">
            <a:avLst/>
          </a:prstGeom>
          <a:ln w="38160">
            <a:solidFill>
              <a:srgbClr val="000000"/>
            </a:solidFill>
            <a:miter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